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8"/>
  </p:notesMasterIdLst>
  <p:handoutMasterIdLst>
    <p:handoutMasterId r:id="rId29"/>
  </p:handoutMasterIdLst>
  <p:sldIdLst>
    <p:sldId id="1408" r:id="rId2"/>
    <p:sldId id="1411" r:id="rId3"/>
    <p:sldId id="1318" r:id="rId4"/>
    <p:sldId id="1412" r:id="rId5"/>
    <p:sldId id="1413" r:id="rId6"/>
    <p:sldId id="1414" r:id="rId7"/>
    <p:sldId id="1415" r:id="rId8"/>
    <p:sldId id="1416" r:id="rId9"/>
    <p:sldId id="1417" r:id="rId10"/>
    <p:sldId id="1418" r:id="rId11"/>
    <p:sldId id="1421" r:id="rId12"/>
    <p:sldId id="1422" r:id="rId13"/>
    <p:sldId id="1433" r:id="rId14"/>
    <p:sldId id="1423" r:id="rId15"/>
    <p:sldId id="1432" r:id="rId16"/>
    <p:sldId id="1434" r:id="rId17"/>
    <p:sldId id="1440" r:id="rId18"/>
    <p:sldId id="1439" r:id="rId19"/>
    <p:sldId id="1438" r:id="rId20"/>
    <p:sldId id="1442" r:id="rId21"/>
    <p:sldId id="1435" r:id="rId22"/>
    <p:sldId id="1437" r:id="rId23"/>
    <p:sldId id="1436" r:id="rId24"/>
    <p:sldId id="1441" r:id="rId25"/>
    <p:sldId id="1405" r:id="rId26"/>
    <p:sldId id="1326"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nite 2016 Template Light" id="{A073DAE3-B461-442F-A3D3-6642BD875E45}">
          <p14:sldIdLst>
            <p14:sldId id="1408"/>
            <p14:sldId id="1411"/>
            <p14:sldId id="1318"/>
            <p14:sldId id="1412"/>
            <p14:sldId id="1413"/>
            <p14:sldId id="1414"/>
            <p14:sldId id="1415"/>
            <p14:sldId id="1416"/>
            <p14:sldId id="1417"/>
            <p14:sldId id="1418"/>
            <p14:sldId id="1421"/>
            <p14:sldId id="1422"/>
            <p14:sldId id="1433"/>
            <p14:sldId id="1423"/>
            <p14:sldId id="1432"/>
            <p14:sldId id="1434"/>
            <p14:sldId id="1440"/>
            <p14:sldId id="1439"/>
            <p14:sldId id="1438"/>
            <p14:sldId id="1442"/>
            <p14:sldId id="1435"/>
            <p14:sldId id="1437"/>
            <p14:sldId id="1436"/>
            <p14:sldId id="1441"/>
            <p14:sldId id="1405"/>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5050"/>
    <a:srgbClr val="FFB900"/>
    <a:srgbClr val="292929"/>
    <a:srgbClr val="FFFFFF"/>
    <a:srgbClr val="BAD80A"/>
    <a:srgbClr val="A80000"/>
    <a:srgbClr val="5C2D91"/>
    <a:srgbClr val="0078D7"/>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7" autoAdjust="0"/>
    <p:restoredTop sz="96540" autoAdjust="0"/>
  </p:normalViewPr>
  <p:slideViewPr>
    <p:cSldViewPr>
      <p:cViewPr varScale="1">
        <p:scale>
          <a:sx n="86" d="100"/>
          <a:sy n="86" d="100"/>
        </p:scale>
        <p:origin x="60" y="666"/>
      </p:cViewPr>
      <p:guideLst/>
    </p:cSldViewPr>
  </p:slideViewPr>
  <p:outlineViewPr>
    <p:cViewPr>
      <p:scale>
        <a:sx n="33" d="100"/>
        <a:sy n="33" d="100"/>
      </p:scale>
      <p:origin x="0" y="-13218"/>
    </p:cViewPr>
  </p:outlineViewPr>
  <p:notesTextViewPr>
    <p:cViewPr>
      <p:scale>
        <a:sx n="100" d="100"/>
        <a:sy n="100" d="100"/>
      </p:scale>
      <p:origin x="0" y="0"/>
    </p:cViewPr>
  </p:notesTextViewPr>
  <p:sorterViewPr>
    <p:cViewPr>
      <p:scale>
        <a:sx n="75" d="100"/>
        <a:sy n="75" d="100"/>
      </p:scale>
      <p:origin x="0" y="-1122"/>
    </p:cViewPr>
  </p:sorterViewPr>
  <p:notesViewPr>
    <p:cSldViewPr showGuides="1">
      <p:cViewPr varScale="1">
        <p:scale>
          <a:sx n="73" d="100"/>
          <a:sy n="73" d="100"/>
        </p:scale>
        <p:origin x="3174"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10/17/2016 2:40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10/17/2016 2:40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82844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61341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5:17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71752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3494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36881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24885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51704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9:28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9683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9:25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110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10:20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97417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9667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2639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5:41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32823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5:35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98115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44553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35967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10/17/2016 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76736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3:25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1589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1517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5901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66129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4:39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74499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4:45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09061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ext uri="{D42A27DB-BD31-4B8C-83A1-F6EECF244321}">
                <p14:modId xmlns:p14="http://schemas.microsoft.com/office/powerpoint/2010/main" val="1331019803"/>
              </p:ext>
            </p:extLst>
          </p:nvPr>
        </p:nvGraphicFramePr>
        <p:xfrm>
          <a:off x="0" y="0"/>
          <a:ext cx="12435839" cy="5999384"/>
        </p:xfrm>
        <a:graphic>
          <a:graphicData uri="http://schemas.openxmlformats.org/presentationml/2006/ole">
            <mc:AlternateContent xmlns:mc="http://schemas.openxmlformats.org/markup-compatibility/2006">
              <mc:Choice xmlns:v="urn:schemas-microsoft-com:vml" Requires="v">
                <p:oleObj spid="_x0000_s2105"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0" y="0"/>
                        <a:ext cx="12435839" cy="59993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85589" y="6233566"/>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3" name="TextBox 2"/>
          <p:cNvSpPr txBox="1"/>
          <p:nvPr userDrawn="1"/>
        </p:nvSpPr>
        <p:spPr>
          <a:xfrm>
            <a:off x="241573" y="1913086"/>
            <a:ext cx="8568952" cy="1264962"/>
          </a:xfrm>
          <a:prstGeom prst="rect">
            <a:avLst/>
          </a:prstGeom>
          <a:noFill/>
        </p:spPr>
        <p:txBody>
          <a:bodyPr wrap="square" lIns="182880" tIns="146304" rIns="182880" bIns="146304" rtlCol="0">
            <a:spAutoFit/>
          </a:bodyPr>
          <a:lstStyle/>
          <a:p>
            <a:pPr>
              <a:lnSpc>
                <a:spcPct val="90000"/>
              </a:lnSpc>
              <a:spcAft>
                <a:spcPts val="600"/>
              </a:spcAft>
            </a:pPr>
            <a:r>
              <a:rPr lang="en-NZ" sz="7000" dirty="0">
                <a:solidFill>
                  <a:schemeClr val="bg1"/>
                </a:solidFill>
                <a:latin typeface="+mn-lt"/>
              </a:rPr>
              <a:t>Microsoft Ignite</a:t>
            </a:r>
            <a:r>
              <a:rPr lang="en-NZ" sz="7000" baseline="0" dirty="0">
                <a:solidFill>
                  <a:schemeClr val="bg1"/>
                </a:solidFill>
                <a:latin typeface="+mn-lt"/>
              </a:rPr>
              <a:t> NZ</a:t>
            </a:r>
            <a:endParaRPr lang="en-NZ" sz="7000" dirty="0">
              <a:solidFill>
                <a:schemeClr val="bg1"/>
              </a:solidFill>
              <a:latin typeface="+mn-lt"/>
            </a:endParaRPr>
          </a:p>
        </p:txBody>
      </p:sp>
      <p:sp>
        <p:nvSpPr>
          <p:cNvPr id="5" name="TextBox 4"/>
          <p:cNvSpPr txBox="1"/>
          <p:nvPr userDrawn="1"/>
        </p:nvSpPr>
        <p:spPr>
          <a:xfrm>
            <a:off x="241573" y="2921198"/>
            <a:ext cx="8208912" cy="1480405"/>
          </a:xfrm>
          <a:prstGeom prst="rect">
            <a:avLst/>
          </a:prstGeom>
          <a:noFill/>
        </p:spPr>
        <p:txBody>
          <a:bodyPr wrap="square" lIns="182880" tIns="146304" rIns="182880" bIns="146304" rtlCol="0">
            <a:spAutoFit/>
          </a:bodyPr>
          <a:lstStyle/>
          <a:p>
            <a:pPr>
              <a:lnSpc>
                <a:spcPct val="90000"/>
              </a:lnSpc>
              <a:spcAft>
                <a:spcPts val="600"/>
              </a:spcAft>
            </a:pPr>
            <a:r>
              <a:rPr lang="en-NZ" sz="4000" dirty="0">
                <a:solidFill>
                  <a:schemeClr val="bg1"/>
                </a:solidFill>
                <a:latin typeface="+mn-lt"/>
              </a:rPr>
              <a:t>25-28</a:t>
            </a:r>
            <a:r>
              <a:rPr lang="en-NZ" sz="4000" baseline="0" dirty="0">
                <a:solidFill>
                  <a:schemeClr val="bg1"/>
                </a:solidFill>
                <a:latin typeface="+mn-lt"/>
              </a:rPr>
              <a:t> October 2016</a:t>
            </a:r>
          </a:p>
          <a:p>
            <a:pPr>
              <a:lnSpc>
                <a:spcPct val="90000"/>
              </a:lnSpc>
              <a:spcAft>
                <a:spcPts val="600"/>
              </a:spcAft>
            </a:pPr>
            <a:r>
              <a:rPr lang="en-NZ" sz="4000" baseline="0" dirty="0">
                <a:solidFill>
                  <a:schemeClr val="bg1"/>
                </a:solidFill>
                <a:latin typeface="+mn-lt"/>
              </a:rPr>
              <a:t>SKYCITY, Auckland</a:t>
            </a:r>
            <a:endParaRPr lang="en-NZ" sz="4000" dirty="0">
              <a:solidFill>
                <a:schemeClr val="bg1"/>
              </a:solidFill>
              <a:latin typeface="+mn-lt"/>
            </a:endParaRPr>
          </a:p>
        </p:txBody>
      </p:sp>
      <p:pic>
        <p:nvPicPr>
          <p:cNvPr id="8" name="Picture 7"/>
          <p:cNvPicPr>
            <a:picLocks noChangeAspect="1"/>
          </p:cNvPicPr>
          <p:nvPr userDrawn="1"/>
        </p:nvPicPr>
        <p:blipFill>
          <a:blip r:embed="rId7"/>
          <a:stretch>
            <a:fillRect/>
          </a:stretch>
        </p:blipFill>
        <p:spPr>
          <a:xfrm>
            <a:off x="31410" y="-234182"/>
            <a:ext cx="12405065" cy="2205345"/>
          </a:xfrm>
          <a:prstGeom prst="rect">
            <a:avLst/>
          </a:prstGeom>
        </p:spPr>
      </p:pic>
    </p:spTree>
    <p:extLst>
      <p:ext uri="{BB962C8B-B14F-4D97-AF65-F5344CB8AC3E}">
        <p14:creationId xmlns:p14="http://schemas.microsoft.com/office/powerpoint/2010/main" val="215290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ext uri="{D42A27DB-BD31-4B8C-83A1-F6EECF244321}">
                <p14:modId xmlns:p14="http://schemas.microsoft.com/office/powerpoint/2010/main" val="1740786856"/>
              </p:ext>
            </p:extLst>
          </p:nvPr>
        </p:nvGraphicFramePr>
        <p:xfrm>
          <a:off x="636" y="0"/>
          <a:ext cx="12435839" cy="6080284"/>
        </p:xfrm>
        <a:graphic>
          <a:graphicData uri="http://schemas.openxmlformats.org/presentationml/2006/ole">
            <mc:AlternateContent xmlns:mc="http://schemas.openxmlformats.org/markup-compatibility/2006">
              <mc:Choice xmlns:v="urn:schemas-microsoft-com:vml" Requires="v">
                <p:oleObj spid="_x0000_s1082" name="Image" r:id="rId3" imgW="24380640" imgH="15238080" progId="Photoshop.Image.12">
                  <p:embed/>
                </p:oleObj>
              </mc:Choice>
              <mc:Fallback>
                <p:oleObj name="Image" r:id="rId3" imgW="24380640" imgH="15238080" progId="Photoshop.Image.12">
                  <p:embed/>
                  <p:pic>
                    <p:nvPicPr>
                      <p:cNvPr id="0" name=""/>
                      <p:cNvPicPr/>
                      <p:nvPr/>
                    </p:nvPicPr>
                    <p:blipFill>
                      <a:blip r:embed="rId4"/>
                      <a:stretch>
                        <a:fillRect/>
                      </a:stretch>
                    </p:blipFill>
                    <p:spPr>
                      <a:xfrm>
                        <a:off x="636" y="0"/>
                        <a:ext cx="12435839" cy="60802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457597" y="6285063"/>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87481" y="182554"/>
            <a:ext cx="11672947" cy="2119277"/>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003" y="3497262"/>
            <a:ext cx="7640499" cy="829612"/>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87481" y="2506609"/>
            <a:ext cx="7382067" cy="888264"/>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168501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1" r:id="rId1"/>
    <p:sldLayoutId id="2147484300"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31" r:id="rId12"/>
    <p:sldLayoutId id="2147484249" r:id="rId13"/>
    <p:sldLayoutId id="2147484301" r:id="rId14"/>
    <p:sldLayoutId id="2147484251" r:id="rId15"/>
    <p:sldLayoutId id="2147484252" r:id="rId16"/>
    <p:sldLayoutId id="2147484254"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msignite.nz/my-ignite"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33" y="1974535"/>
            <a:ext cx="9143936" cy="1828786"/>
          </a:xfrm>
        </p:spPr>
        <p:txBody>
          <a:bodyPr/>
          <a:lstStyle/>
          <a:p>
            <a:r>
              <a:rPr lang="en-NZ" sz="8000" noProof="0" dirty="0">
                <a:latin typeface="+mn-lt"/>
              </a:rPr>
              <a:t>Microsoft Ignite NZ</a:t>
            </a:r>
          </a:p>
        </p:txBody>
      </p:sp>
      <p:sp>
        <p:nvSpPr>
          <p:cNvPr id="4" name="TextBox 3"/>
          <p:cNvSpPr txBox="1"/>
          <p:nvPr/>
        </p:nvSpPr>
        <p:spPr>
          <a:xfrm>
            <a:off x="259500" y="3083633"/>
            <a:ext cx="8208912" cy="1480405"/>
          </a:xfrm>
          <a:prstGeom prst="rect">
            <a:avLst/>
          </a:prstGeom>
          <a:noFill/>
        </p:spPr>
        <p:txBody>
          <a:bodyPr wrap="square" lIns="182880" tIns="146304" rIns="182880" bIns="146304" rtlCol="0">
            <a:spAutoFit/>
          </a:bodyPr>
          <a:lstStyle/>
          <a:p>
            <a:pPr>
              <a:lnSpc>
                <a:spcPct val="90000"/>
              </a:lnSpc>
              <a:spcAft>
                <a:spcPts val="600"/>
              </a:spcAft>
            </a:pPr>
            <a:r>
              <a:rPr lang="en-NZ" sz="4000" dirty="0">
                <a:solidFill>
                  <a:schemeClr val="bg1"/>
                </a:solidFill>
                <a:latin typeface="+mn-lt"/>
              </a:rPr>
              <a:t>25-28</a:t>
            </a:r>
            <a:r>
              <a:rPr lang="en-NZ" sz="4000" baseline="0" dirty="0">
                <a:solidFill>
                  <a:schemeClr val="bg1"/>
                </a:solidFill>
                <a:latin typeface="+mn-lt"/>
              </a:rPr>
              <a:t> October 2016</a:t>
            </a:r>
          </a:p>
          <a:p>
            <a:pPr>
              <a:lnSpc>
                <a:spcPct val="90000"/>
              </a:lnSpc>
              <a:spcAft>
                <a:spcPts val="600"/>
              </a:spcAft>
            </a:pPr>
            <a:r>
              <a:rPr lang="en-NZ" sz="4000" baseline="0" dirty="0">
                <a:solidFill>
                  <a:schemeClr val="bg1"/>
                </a:solidFill>
                <a:latin typeface="+mn-lt"/>
              </a:rPr>
              <a:t>SKYCITY, Auckland</a:t>
            </a:r>
            <a:endParaRPr lang="en-NZ" sz="4000" dirty="0">
              <a:solidFill>
                <a:schemeClr val="bg1"/>
              </a:solidFill>
              <a:latin typeface="+mn-lt"/>
            </a:endParaRPr>
          </a:p>
        </p:txBody>
      </p:sp>
      <p:pic>
        <p:nvPicPr>
          <p:cNvPr id="3" name="Picture 2"/>
          <p:cNvPicPr>
            <a:picLocks noChangeAspect="1"/>
          </p:cNvPicPr>
          <p:nvPr/>
        </p:nvPicPr>
        <p:blipFill>
          <a:blip r:embed="rId2"/>
          <a:stretch>
            <a:fillRect/>
          </a:stretch>
        </p:blipFill>
        <p:spPr>
          <a:xfrm>
            <a:off x="0" y="-205224"/>
            <a:ext cx="12436475" cy="2210929"/>
          </a:xfrm>
          <a:prstGeom prst="rect">
            <a:avLst/>
          </a:prstGeom>
        </p:spPr>
      </p:pic>
    </p:spTree>
    <p:extLst>
      <p:ext uri="{BB962C8B-B14F-4D97-AF65-F5344CB8AC3E}">
        <p14:creationId xmlns:p14="http://schemas.microsoft.com/office/powerpoint/2010/main" val="21934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Property based unit testing</a:t>
            </a:r>
          </a:p>
        </p:txBody>
      </p:sp>
      <p:sp>
        <p:nvSpPr>
          <p:cNvPr id="6" name="Text Placeholder 5"/>
          <p:cNvSpPr>
            <a:spLocks noGrp="1"/>
          </p:cNvSpPr>
          <p:nvPr>
            <p:ph type="body" sz="quarter" idx="10"/>
          </p:nvPr>
        </p:nvSpPr>
        <p:spPr>
          <a:xfrm>
            <a:off x="274638" y="1212850"/>
            <a:ext cx="11887200" cy="3447098"/>
          </a:xfrm>
        </p:spPr>
        <p:txBody>
          <a:bodyPr/>
          <a:lstStyle/>
          <a:p>
            <a:r>
              <a:rPr lang="en-NZ" noProof="0" dirty="0"/>
              <a:t>…complements value based testing</a:t>
            </a:r>
          </a:p>
          <a:p>
            <a:r>
              <a:rPr lang="en-NZ" noProof="0" dirty="0"/>
              <a:t>…requires you to think differently about verification</a:t>
            </a:r>
          </a:p>
          <a:p>
            <a:r>
              <a:rPr lang="en-NZ" noProof="0" dirty="0"/>
              <a:t>…can drive you up the wall getting your tests right</a:t>
            </a:r>
          </a:p>
          <a:p>
            <a:r>
              <a:rPr lang="en-NZ" noProof="0" dirty="0"/>
              <a:t>…is not infallible</a:t>
            </a:r>
          </a:p>
          <a:p>
            <a:r>
              <a:rPr lang="en-NZ" noProof="0" dirty="0"/>
              <a:t>…can seem like magic when it finds a bug</a:t>
            </a:r>
          </a:p>
        </p:txBody>
      </p:sp>
    </p:spTree>
    <p:extLst>
      <p:ext uri="{BB962C8B-B14F-4D97-AF65-F5344CB8AC3E}">
        <p14:creationId xmlns:p14="http://schemas.microsoft.com/office/powerpoint/2010/main" val="211824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Case study: Properties of a Max() method</a:t>
            </a:r>
          </a:p>
        </p:txBody>
      </p:sp>
      <p:sp>
        <p:nvSpPr>
          <p:cNvPr id="6" name="Text Placeholder 5"/>
          <p:cNvSpPr>
            <a:spLocks noGrp="1"/>
          </p:cNvSpPr>
          <p:nvPr>
            <p:ph type="body" sz="quarter" idx="10"/>
          </p:nvPr>
        </p:nvSpPr>
        <p:spPr>
          <a:xfrm>
            <a:off x="274638" y="1212850"/>
            <a:ext cx="11887200" cy="2942344"/>
          </a:xfrm>
        </p:spPr>
        <p:txBody>
          <a:bodyPr/>
          <a:lstStyle/>
          <a:p>
            <a:r>
              <a:rPr lang="en-NZ" sz="2800" noProof="0" dirty="0">
                <a:solidFill>
                  <a:schemeClr val="tx1">
                    <a:lumMod val="50000"/>
                  </a:schemeClr>
                </a:solidFill>
                <a:latin typeface="Consolas" panose="020B0609020204030204" pitchFamily="49" charset="0"/>
              </a:rPr>
              <a:t>[Fact]  // Value based</a:t>
            </a:r>
          </a:p>
          <a:p>
            <a:r>
              <a:rPr lang="en-NZ" sz="2800" noProof="0" dirty="0">
                <a:solidFill>
                  <a:schemeClr val="tx1">
                    <a:lumMod val="50000"/>
                  </a:schemeClr>
                </a:solidFill>
                <a:latin typeface="Consolas" panose="020B0609020204030204" pitchFamily="49" charset="0"/>
              </a:rPr>
              <a:t>public void </a:t>
            </a:r>
            <a:r>
              <a:rPr lang="en-NZ" sz="2800" noProof="0" dirty="0" err="1">
                <a:solidFill>
                  <a:schemeClr val="tx1">
                    <a:lumMod val="50000"/>
                  </a:schemeClr>
                </a:solidFill>
                <a:latin typeface="Consolas" panose="020B0609020204030204" pitchFamily="49" charset="0"/>
              </a:rPr>
              <a:t>MaxMaxes</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var</a:t>
            </a:r>
            <a:r>
              <a:rPr lang="en-NZ" sz="2800" noProof="0" dirty="0">
                <a:solidFill>
                  <a:schemeClr val="tx1">
                    <a:lumMod val="50000"/>
                  </a:schemeClr>
                </a:solidFill>
                <a:latin typeface="Consolas" panose="020B0609020204030204" pitchFamily="49" charset="0"/>
              </a:rPr>
              <a:t> ns = new </a:t>
            </a:r>
            <a:r>
              <a:rPr lang="en-NZ" sz="2800" noProof="0" dirty="0" err="1">
                <a:solidFill>
                  <a:schemeClr val="tx1">
                    <a:lumMod val="50000"/>
                  </a:schemeClr>
                </a:solidFill>
                <a:latin typeface="Consolas" panose="020B0609020204030204" pitchFamily="49" charset="0"/>
              </a:rPr>
              <a:t>int</a:t>
            </a:r>
            <a:r>
              <a:rPr lang="en-NZ" sz="2800" noProof="0" dirty="0">
                <a:solidFill>
                  <a:schemeClr val="tx1">
                    <a:lumMod val="50000"/>
                  </a:schemeClr>
                </a:solidFill>
                <a:latin typeface="Consolas" panose="020B0609020204030204" pitchFamily="49" charset="0"/>
              </a:rPr>
              <a:t>[] { 4, 8, 7 };</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Assert.Equal</a:t>
            </a:r>
            <a:r>
              <a:rPr lang="en-NZ" sz="2800" noProof="0" dirty="0">
                <a:solidFill>
                  <a:schemeClr val="tx1">
                    <a:lumMod val="50000"/>
                  </a:schemeClr>
                </a:solidFill>
                <a:latin typeface="Consolas" panose="020B0609020204030204" pitchFamily="49" charset="0"/>
              </a:rPr>
              <a:t>(8, </a:t>
            </a:r>
            <a:r>
              <a:rPr lang="en-NZ" sz="2800" noProof="0" dirty="0" err="1">
                <a:solidFill>
                  <a:schemeClr val="tx1">
                    <a:lumMod val="50000"/>
                  </a:schemeClr>
                </a:solidFill>
                <a:latin typeface="Consolas" panose="020B0609020204030204" pitchFamily="49" charset="0"/>
              </a:rPr>
              <a:t>ns.Max</a:t>
            </a:r>
            <a:r>
              <a:rPr lang="en-NZ" sz="2800" noProof="0" dirty="0">
                <a:solidFill>
                  <a:schemeClr val="tx1">
                    <a:lumMod val="50000"/>
                  </a:schemeClr>
                </a:solidFill>
                <a:latin typeface="Consolas" panose="020B0609020204030204" pitchFamily="49" charset="0"/>
              </a:rPr>
              <a:t>());  // Why 8?</a:t>
            </a:r>
          </a:p>
          <a:p>
            <a:r>
              <a:rPr lang="en-NZ" sz="2800" noProof="0" dirty="0">
                <a:solidFill>
                  <a:schemeClr val="tx1">
                    <a:lumMod val="50000"/>
                  </a:schemeClr>
                </a:solidFill>
                <a:latin typeface="Consolas" panose="020B0609020204030204" pitchFamily="49" charset="0"/>
              </a:rPr>
              <a:t>}</a:t>
            </a:r>
          </a:p>
        </p:txBody>
      </p:sp>
    </p:spTree>
    <p:extLst>
      <p:ext uri="{BB962C8B-B14F-4D97-AF65-F5344CB8AC3E}">
        <p14:creationId xmlns:p14="http://schemas.microsoft.com/office/powerpoint/2010/main" val="330562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Case study: Properties of a Max() method</a:t>
            </a:r>
          </a:p>
        </p:txBody>
      </p:sp>
      <p:sp>
        <p:nvSpPr>
          <p:cNvPr id="6" name="Text Placeholder 5"/>
          <p:cNvSpPr>
            <a:spLocks noGrp="1"/>
          </p:cNvSpPr>
          <p:nvPr>
            <p:ph type="body" sz="quarter" idx="10"/>
          </p:nvPr>
        </p:nvSpPr>
        <p:spPr>
          <a:xfrm>
            <a:off x="274638" y="1212850"/>
            <a:ext cx="11887200" cy="3890296"/>
          </a:xfrm>
        </p:spPr>
        <p:txBody>
          <a:bodyPr/>
          <a:lstStyle/>
          <a:p>
            <a:r>
              <a:rPr lang="en-NZ" sz="2800" noProof="0" dirty="0">
                <a:solidFill>
                  <a:schemeClr val="tx1">
                    <a:lumMod val="50000"/>
                  </a:schemeClr>
                </a:solidFill>
                <a:latin typeface="Consolas" panose="020B0609020204030204" pitchFamily="49" charset="0"/>
              </a:rPr>
              <a:t>[Fact]</a:t>
            </a:r>
            <a:r>
              <a:rPr lang="en-NZ" sz="2800" noProof="0" dirty="0">
                <a:solidFill>
                  <a:schemeClr val="tx1">
                    <a:lumMod val="50000"/>
                  </a:schemeClr>
                </a:solidFill>
                <a:latin typeface="Consolas" panose="020B0609020204030204" pitchFamily="49" charset="0"/>
              </a:rPr>
              <a:t>  // Still value based</a:t>
            </a:r>
            <a:endParaRPr lang="en-NZ" sz="2800" noProof="0" dirty="0">
              <a:solidFill>
                <a:schemeClr val="tx1">
                  <a:lumMod val="50000"/>
                </a:schemeClr>
              </a:solidFill>
              <a:latin typeface="Consolas" panose="020B0609020204030204" pitchFamily="49" charset="0"/>
            </a:endParaRPr>
          </a:p>
          <a:p>
            <a:r>
              <a:rPr lang="en-NZ" sz="2800" noProof="0" dirty="0">
                <a:solidFill>
                  <a:schemeClr val="tx1">
                    <a:lumMod val="50000"/>
                  </a:schemeClr>
                </a:solidFill>
                <a:latin typeface="Consolas" panose="020B0609020204030204" pitchFamily="49" charset="0"/>
              </a:rPr>
              <a:t>public void </a:t>
            </a:r>
            <a:r>
              <a:rPr lang="en-NZ" sz="2800" noProof="0" dirty="0" err="1">
                <a:solidFill>
                  <a:schemeClr val="tx1">
                    <a:lumMod val="50000"/>
                  </a:schemeClr>
                </a:solidFill>
                <a:latin typeface="Consolas" panose="020B0609020204030204" pitchFamily="49" charset="0"/>
              </a:rPr>
              <a:t>NoElementsGreaterThanMax</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var</a:t>
            </a:r>
            <a:r>
              <a:rPr lang="en-NZ" sz="2800" noProof="0" dirty="0">
                <a:solidFill>
                  <a:schemeClr val="tx1">
                    <a:lumMod val="50000"/>
                  </a:schemeClr>
                </a:solidFill>
                <a:latin typeface="Consolas" panose="020B0609020204030204" pitchFamily="49" charset="0"/>
              </a:rPr>
              <a:t> ns = new </a:t>
            </a:r>
            <a:r>
              <a:rPr lang="en-NZ" sz="2800" noProof="0" dirty="0" err="1">
                <a:solidFill>
                  <a:schemeClr val="tx1">
                    <a:lumMod val="50000"/>
                  </a:schemeClr>
                </a:solidFill>
                <a:latin typeface="Consolas" panose="020B0609020204030204" pitchFamily="49" charset="0"/>
              </a:rPr>
              <a:t>int</a:t>
            </a:r>
            <a:r>
              <a:rPr lang="en-NZ" sz="2800" noProof="0" dirty="0">
                <a:solidFill>
                  <a:schemeClr val="tx1">
                    <a:lumMod val="50000"/>
                  </a:schemeClr>
                </a:solidFill>
                <a:latin typeface="Consolas" panose="020B0609020204030204" pitchFamily="49" charset="0"/>
              </a:rPr>
              <a:t>[] { 4, 8, 7 };</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var</a:t>
            </a:r>
            <a:r>
              <a:rPr lang="en-NZ" sz="2800" noProof="0" dirty="0">
                <a:solidFill>
                  <a:schemeClr val="tx1">
                    <a:lumMod val="50000"/>
                  </a:schemeClr>
                </a:solidFill>
                <a:latin typeface="Consolas" panose="020B0609020204030204" pitchFamily="49" charset="0"/>
              </a:rPr>
              <a:t> max = </a:t>
            </a:r>
            <a:r>
              <a:rPr lang="en-NZ" sz="2800" noProof="0" dirty="0" err="1">
                <a:solidFill>
                  <a:schemeClr val="tx1">
                    <a:lumMod val="50000"/>
                  </a:schemeClr>
                </a:solidFill>
                <a:latin typeface="Consolas" panose="020B0609020204030204" pitchFamily="49" charset="0"/>
              </a:rPr>
              <a:t>ns.Max</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foreach</a:t>
            </a:r>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var</a:t>
            </a:r>
            <a:r>
              <a:rPr lang="en-NZ" sz="2800" noProof="0" dirty="0">
                <a:solidFill>
                  <a:schemeClr val="tx1">
                    <a:lumMod val="50000"/>
                  </a:schemeClr>
                </a:solidFill>
                <a:latin typeface="Consolas" panose="020B0609020204030204" pitchFamily="49" charset="0"/>
              </a:rPr>
              <a:t> n in ns)</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Assert.True</a:t>
            </a:r>
            <a:r>
              <a:rPr lang="en-NZ" sz="2800" noProof="0" dirty="0">
                <a:solidFill>
                  <a:schemeClr val="tx1">
                    <a:lumMod val="50000"/>
                  </a:schemeClr>
                </a:solidFill>
                <a:latin typeface="Consolas" panose="020B0609020204030204" pitchFamily="49" charset="0"/>
              </a:rPr>
              <a:t>(n &lt;= max);  // 4 or 7 would be wrong!</a:t>
            </a:r>
          </a:p>
          <a:p>
            <a:r>
              <a:rPr lang="en-NZ" sz="2800" noProof="0" dirty="0">
                <a:solidFill>
                  <a:schemeClr val="tx1">
                    <a:lumMod val="50000"/>
                  </a:schemeClr>
                </a:solidFill>
                <a:latin typeface="Consolas" panose="020B0609020204030204" pitchFamily="49" charset="0"/>
              </a:rPr>
              <a:t>}</a:t>
            </a:r>
          </a:p>
        </p:txBody>
      </p:sp>
    </p:spTree>
    <p:extLst>
      <p:ext uri="{BB962C8B-B14F-4D97-AF65-F5344CB8AC3E}">
        <p14:creationId xmlns:p14="http://schemas.microsoft.com/office/powerpoint/2010/main" val="401286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Case study: Properties of a Max() method</a:t>
            </a:r>
          </a:p>
        </p:txBody>
      </p:sp>
      <p:sp>
        <p:nvSpPr>
          <p:cNvPr id="6" name="Text Placeholder 5"/>
          <p:cNvSpPr>
            <a:spLocks noGrp="1"/>
          </p:cNvSpPr>
          <p:nvPr>
            <p:ph type="body" sz="quarter" idx="10"/>
          </p:nvPr>
        </p:nvSpPr>
        <p:spPr>
          <a:xfrm>
            <a:off x="274638" y="1212850"/>
            <a:ext cx="11887200" cy="3416320"/>
          </a:xfrm>
        </p:spPr>
        <p:txBody>
          <a:bodyPr/>
          <a:lstStyle/>
          <a:p>
            <a:r>
              <a:rPr lang="en-NZ" sz="2800" noProof="0" dirty="0">
                <a:solidFill>
                  <a:schemeClr val="tx1">
                    <a:lumMod val="50000"/>
                  </a:schemeClr>
                </a:solidFill>
                <a:latin typeface="Consolas" panose="020B0609020204030204" pitchFamily="49" charset="0"/>
              </a:rPr>
              <a:t>[</a:t>
            </a:r>
            <a:r>
              <a:rPr lang="en-NZ" sz="2800" noProof="0" dirty="0">
                <a:solidFill>
                  <a:schemeClr val="tx1">
                    <a:lumMod val="50000"/>
                  </a:schemeClr>
                </a:solidFill>
                <a:highlight>
                  <a:srgbClr val="FFFF00"/>
                </a:highlight>
                <a:latin typeface="Consolas" panose="020B0609020204030204" pitchFamily="49" charset="0"/>
              </a:rPr>
              <a:t>Property</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public void </a:t>
            </a:r>
            <a:r>
              <a:rPr lang="en-NZ" sz="2800" noProof="0" dirty="0" err="1">
                <a:solidFill>
                  <a:schemeClr val="tx1">
                    <a:lumMod val="50000"/>
                  </a:schemeClr>
                </a:solidFill>
                <a:latin typeface="Consolas" panose="020B0609020204030204" pitchFamily="49" charset="0"/>
              </a:rPr>
              <a:t>NoElementsGreaterThanMax</a:t>
            </a:r>
            <a:r>
              <a:rPr lang="en-NZ" sz="2800" noProof="0" dirty="0">
                <a:solidFill>
                  <a:schemeClr val="tx1">
                    <a:lumMod val="50000"/>
                  </a:schemeClr>
                </a:solidFill>
                <a:latin typeface="Consolas" panose="020B0609020204030204" pitchFamily="49" charset="0"/>
              </a:rPr>
              <a:t>(</a:t>
            </a:r>
            <a:r>
              <a:rPr lang="en-NZ" sz="2800" noProof="0" dirty="0" err="1">
                <a:solidFill>
                  <a:schemeClr val="tx1">
                    <a:lumMod val="50000"/>
                  </a:schemeClr>
                </a:solidFill>
                <a:highlight>
                  <a:srgbClr val="FFFF00"/>
                </a:highlight>
                <a:latin typeface="Consolas" panose="020B0609020204030204" pitchFamily="49" charset="0"/>
              </a:rPr>
              <a:t>int</a:t>
            </a:r>
            <a:r>
              <a:rPr lang="en-NZ" sz="2800" noProof="0" dirty="0">
                <a:solidFill>
                  <a:schemeClr val="tx1">
                    <a:lumMod val="50000"/>
                  </a:schemeClr>
                </a:solidFill>
                <a:highlight>
                  <a:srgbClr val="FFFF00"/>
                </a:highlight>
                <a:latin typeface="Consolas" panose="020B0609020204030204" pitchFamily="49" charset="0"/>
              </a:rPr>
              <a:t>[] ns</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var</a:t>
            </a:r>
            <a:r>
              <a:rPr lang="en-NZ" sz="2800" noProof="0" dirty="0">
                <a:solidFill>
                  <a:schemeClr val="tx1">
                    <a:lumMod val="50000"/>
                  </a:schemeClr>
                </a:solidFill>
                <a:latin typeface="Consolas" panose="020B0609020204030204" pitchFamily="49" charset="0"/>
              </a:rPr>
              <a:t> max = </a:t>
            </a:r>
            <a:r>
              <a:rPr lang="en-NZ" sz="2800" noProof="0" dirty="0" err="1">
                <a:solidFill>
                  <a:schemeClr val="tx1">
                    <a:lumMod val="50000"/>
                  </a:schemeClr>
                </a:solidFill>
                <a:latin typeface="Consolas" panose="020B0609020204030204" pitchFamily="49" charset="0"/>
              </a:rPr>
              <a:t>ns.Max</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foreach</a:t>
            </a:r>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var</a:t>
            </a:r>
            <a:r>
              <a:rPr lang="en-NZ" sz="2800" noProof="0" dirty="0">
                <a:solidFill>
                  <a:schemeClr val="tx1">
                    <a:lumMod val="50000"/>
                  </a:schemeClr>
                </a:solidFill>
                <a:latin typeface="Consolas" panose="020B0609020204030204" pitchFamily="49" charset="0"/>
              </a:rPr>
              <a:t> n in ns)</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Assert.True</a:t>
            </a:r>
            <a:r>
              <a:rPr lang="en-NZ" sz="2800" noProof="0" dirty="0">
                <a:solidFill>
                  <a:schemeClr val="tx1">
                    <a:lumMod val="50000"/>
                  </a:schemeClr>
                </a:solidFill>
                <a:latin typeface="Consolas" panose="020B0609020204030204" pitchFamily="49" charset="0"/>
              </a:rPr>
              <a:t>(n &lt;= max);</a:t>
            </a:r>
          </a:p>
          <a:p>
            <a:r>
              <a:rPr lang="en-NZ" sz="2800" noProof="0" dirty="0">
                <a:solidFill>
                  <a:schemeClr val="tx1">
                    <a:lumMod val="50000"/>
                  </a:schemeClr>
                </a:solidFill>
                <a:latin typeface="Consolas" panose="020B0609020204030204" pitchFamily="49" charset="0"/>
              </a:rPr>
              <a:t>}</a:t>
            </a:r>
          </a:p>
        </p:txBody>
      </p:sp>
    </p:spTree>
    <p:extLst>
      <p:ext uri="{BB962C8B-B14F-4D97-AF65-F5344CB8AC3E}">
        <p14:creationId xmlns:p14="http://schemas.microsoft.com/office/powerpoint/2010/main" val="336133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Case study: Properties of a Max() method</a:t>
            </a:r>
            <a:endParaRPr lang="en-NZ" noProof="0" dirty="0"/>
          </a:p>
        </p:txBody>
      </p:sp>
      <p:sp>
        <p:nvSpPr>
          <p:cNvPr id="6" name="Text Placeholder 5"/>
          <p:cNvSpPr>
            <a:spLocks noGrp="1"/>
          </p:cNvSpPr>
          <p:nvPr>
            <p:ph type="body" sz="quarter" idx="10"/>
          </p:nvPr>
        </p:nvSpPr>
        <p:spPr>
          <a:xfrm>
            <a:off x="274638" y="1212850"/>
            <a:ext cx="11887200" cy="3416320"/>
          </a:xfrm>
        </p:spPr>
        <p:txBody>
          <a:bodyPr/>
          <a:lstStyle/>
          <a:p>
            <a:r>
              <a:rPr lang="en-NZ" sz="2800" noProof="0" dirty="0">
                <a:solidFill>
                  <a:schemeClr val="tx1">
                    <a:lumMod val="50000"/>
                  </a:schemeClr>
                </a:solidFill>
                <a:latin typeface="Consolas" panose="020B0609020204030204" pitchFamily="49" charset="0"/>
              </a:rPr>
              <a:t>[Fact]  // Still value based</a:t>
            </a:r>
          </a:p>
          <a:p>
            <a:r>
              <a:rPr lang="en-NZ" sz="2800" noProof="0" dirty="0">
                <a:solidFill>
                  <a:schemeClr val="tx1">
                    <a:lumMod val="50000"/>
                  </a:schemeClr>
                </a:solidFill>
                <a:latin typeface="Consolas" panose="020B0609020204030204" pitchFamily="49" charset="0"/>
              </a:rPr>
              <a:t>public void </a:t>
            </a:r>
            <a:r>
              <a:rPr lang="en-NZ" sz="2800" noProof="0" dirty="0" err="1">
                <a:solidFill>
                  <a:schemeClr val="tx1">
                    <a:lumMod val="50000"/>
                  </a:schemeClr>
                </a:solidFill>
                <a:latin typeface="Consolas" panose="020B0609020204030204" pitchFamily="49" charset="0"/>
              </a:rPr>
              <a:t>MaxIsAMemberOfTheCollection</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var</a:t>
            </a:r>
            <a:r>
              <a:rPr lang="en-NZ" sz="2800" noProof="0" dirty="0">
                <a:solidFill>
                  <a:schemeClr val="tx1">
                    <a:lumMod val="50000"/>
                  </a:schemeClr>
                </a:solidFill>
                <a:latin typeface="Consolas" panose="020B0609020204030204" pitchFamily="49" charset="0"/>
              </a:rPr>
              <a:t> ns = new </a:t>
            </a:r>
            <a:r>
              <a:rPr lang="en-NZ" sz="2800" noProof="0" dirty="0" err="1">
                <a:solidFill>
                  <a:schemeClr val="tx1">
                    <a:lumMod val="50000"/>
                  </a:schemeClr>
                </a:solidFill>
                <a:latin typeface="Consolas" panose="020B0609020204030204" pitchFamily="49" charset="0"/>
              </a:rPr>
              <a:t>int</a:t>
            </a:r>
            <a:r>
              <a:rPr lang="en-NZ" sz="2800" noProof="0" dirty="0">
                <a:solidFill>
                  <a:schemeClr val="tx1">
                    <a:lumMod val="50000"/>
                  </a:schemeClr>
                </a:solidFill>
                <a:latin typeface="Consolas" panose="020B0609020204030204" pitchFamily="49" charset="0"/>
              </a:rPr>
              <a:t>[] { 4, 8, 7 };</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var</a:t>
            </a:r>
            <a:r>
              <a:rPr lang="en-NZ" sz="2800" noProof="0" dirty="0">
                <a:solidFill>
                  <a:schemeClr val="tx1">
                    <a:lumMod val="50000"/>
                  </a:schemeClr>
                </a:solidFill>
                <a:latin typeface="Consolas" panose="020B0609020204030204" pitchFamily="49" charset="0"/>
              </a:rPr>
              <a:t> max = </a:t>
            </a:r>
            <a:r>
              <a:rPr lang="en-NZ" sz="2800" noProof="0" dirty="0" err="1">
                <a:solidFill>
                  <a:schemeClr val="tx1">
                    <a:lumMod val="50000"/>
                  </a:schemeClr>
                </a:solidFill>
                <a:latin typeface="Consolas" panose="020B0609020204030204" pitchFamily="49" charset="0"/>
              </a:rPr>
              <a:t>ns.Max</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Assert.Contains</a:t>
            </a:r>
            <a:r>
              <a:rPr lang="en-NZ" sz="2800" noProof="0" dirty="0">
                <a:solidFill>
                  <a:schemeClr val="tx1">
                    <a:lumMod val="50000"/>
                  </a:schemeClr>
                </a:solidFill>
                <a:latin typeface="Consolas" panose="020B0609020204030204" pitchFamily="49" charset="0"/>
              </a:rPr>
              <a:t>(max, ns);  // 9 or 487 would be wrong!</a:t>
            </a:r>
          </a:p>
          <a:p>
            <a:r>
              <a:rPr lang="en-NZ" sz="2800" noProof="0" dirty="0">
                <a:solidFill>
                  <a:schemeClr val="tx1">
                    <a:lumMod val="50000"/>
                  </a:schemeClr>
                </a:solidFill>
                <a:latin typeface="Consolas" panose="020B0609020204030204" pitchFamily="49" charset="0"/>
              </a:rPr>
              <a:t>}</a:t>
            </a:r>
          </a:p>
        </p:txBody>
      </p:sp>
    </p:spTree>
    <p:extLst>
      <p:ext uri="{BB962C8B-B14F-4D97-AF65-F5344CB8AC3E}">
        <p14:creationId xmlns:p14="http://schemas.microsoft.com/office/powerpoint/2010/main" val="196763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Case study: Properties of a Max() method</a:t>
            </a:r>
            <a:endParaRPr lang="en-NZ" noProof="0" dirty="0"/>
          </a:p>
        </p:txBody>
      </p:sp>
      <p:sp>
        <p:nvSpPr>
          <p:cNvPr id="6" name="Text Placeholder 5"/>
          <p:cNvSpPr>
            <a:spLocks noGrp="1"/>
          </p:cNvSpPr>
          <p:nvPr>
            <p:ph type="body" sz="quarter" idx="10"/>
          </p:nvPr>
        </p:nvSpPr>
        <p:spPr>
          <a:xfrm>
            <a:off x="274638" y="1212850"/>
            <a:ext cx="11887200" cy="2942344"/>
          </a:xfrm>
        </p:spPr>
        <p:txBody>
          <a:bodyPr/>
          <a:lstStyle/>
          <a:p>
            <a:r>
              <a:rPr lang="en-NZ" sz="2800" noProof="0" dirty="0">
                <a:solidFill>
                  <a:schemeClr val="tx1">
                    <a:lumMod val="50000"/>
                  </a:schemeClr>
                </a:solidFill>
                <a:latin typeface="Consolas" panose="020B0609020204030204" pitchFamily="49" charset="0"/>
              </a:rPr>
              <a:t>[</a:t>
            </a:r>
            <a:r>
              <a:rPr lang="en-NZ" sz="2800" noProof="0" dirty="0">
                <a:solidFill>
                  <a:schemeClr val="tx1">
                    <a:lumMod val="50000"/>
                  </a:schemeClr>
                </a:solidFill>
                <a:highlight>
                  <a:srgbClr val="FFFF00"/>
                </a:highlight>
                <a:latin typeface="Consolas" panose="020B0609020204030204" pitchFamily="49" charset="0"/>
              </a:rPr>
              <a:t>Property</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public void </a:t>
            </a:r>
            <a:r>
              <a:rPr lang="en-NZ" sz="2800" noProof="0" dirty="0" err="1">
                <a:solidFill>
                  <a:schemeClr val="tx1">
                    <a:lumMod val="50000"/>
                  </a:schemeClr>
                </a:solidFill>
                <a:latin typeface="Consolas" panose="020B0609020204030204" pitchFamily="49" charset="0"/>
              </a:rPr>
              <a:t>MaxIsAMemberOfTheCollection</a:t>
            </a:r>
            <a:r>
              <a:rPr lang="en-NZ" sz="2800" noProof="0" dirty="0">
                <a:solidFill>
                  <a:schemeClr val="tx1">
                    <a:lumMod val="50000"/>
                  </a:schemeClr>
                </a:solidFill>
                <a:latin typeface="Consolas" panose="020B0609020204030204" pitchFamily="49" charset="0"/>
              </a:rPr>
              <a:t>(</a:t>
            </a:r>
            <a:r>
              <a:rPr lang="en-NZ" sz="2800" noProof="0" dirty="0" err="1">
                <a:solidFill>
                  <a:schemeClr val="tx1">
                    <a:lumMod val="50000"/>
                  </a:schemeClr>
                </a:solidFill>
                <a:highlight>
                  <a:srgbClr val="FFFF00"/>
                </a:highlight>
                <a:latin typeface="Consolas" panose="020B0609020204030204" pitchFamily="49" charset="0"/>
              </a:rPr>
              <a:t>int</a:t>
            </a:r>
            <a:r>
              <a:rPr lang="en-NZ" sz="2800" noProof="0" dirty="0">
                <a:solidFill>
                  <a:schemeClr val="tx1">
                    <a:lumMod val="50000"/>
                  </a:schemeClr>
                </a:solidFill>
                <a:highlight>
                  <a:srgbClr val="FFFF00"/>
                </a:highlight>
                <a:latin typeface="Consolas" panose="020B0609020204030204" pitchFamily="49" charset="0"/>
              </a:rPr>
              <a:t>[] ns</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var</a:t>
            </a:r>
            <a:r>
              <a:rPr lang="en-NZ" sz="2800" noProof="0" dirty="0">
                <a:solidFill>
                  <a:schemeClr val="tx1">
                    <a:lumMod val="50000"/>
                  </a:schemeClr>
                </a:solidFill>
                <a:latin typeface="Consolas" panose="020B0609020204030204" pitchFamily="49" charset="0"/>
              </a:rPr>
              <a:t> max = </a:t>
            </a:r>
            <a:r>
              <a:rPr lang="en-NZ" sz="2800" noProof="0" dirty="0" err="1">
                <a:solidFill>
                  <a:schemeClr val="tx1">
                    <a:lumMod val="50000"/>
                  </a:schemeClr>
                </a:solidFill>
                <a:latin typeface="Consolas" panose="020B0609020204030204" pitchFamily="49" charset="0"/>
              </a:rPr>
              <a:t>ns.Max</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Assert.Contains</a:t>
            </a:r>
            <a:r>
              <a:rPr lang="en-NZ" sz="2800" noProof="0" dirty="0">
                <a:solidFill>
                  <a:schemeClr val="tx1">
                    <a:lumMod val="50000"/>
                  </a:schemeClr>
                </a:solidFill>
                <a:latin typeface="Consolas" panose="020B0609020204030204" pitchFamily="49" charset="0"/>
              </a:rPr>
              <a:t>(max, ns);</a:t>
            </a:r>
          </a:p>
          <a:p>
            <a:r>
              <a:rPr lang="en-NZ" sz="2800" noProof="0" dirty="0">
                <a:solidFill>
                  <a:schemeClr val="tx1">
                    <a:lumMod val="50000"/>
                  </a:schemeClr>
                </a:solidFill>
                <a:latin typeface="Consolas" panose="020B0609020204030204" pitchFamily="49" charset="0"/>
              </a:rPr>
              <a:t>}</a:t>
            </a:r>
          </a:p>
        </p:txBody>
      </p:sp>
    </p:spTree>
    <p:extLst>
      <p:ext uri="{BB962C8B-B14F-4D97-AF65-F5344CB8AC3E}">
        <p14:creationId xmlns:p14="http://schemas.microsoft.com/office/powerpoint/2010/main" val="56904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Get started</a:t>
            </a:r>
          </a:p>
        </p:txBody>
      </p:sp>
      <p:sp>
        <p:nvSpPr>
          <p:cNvPr id="6" name="Text Placeholder 5"/>
          <p:cNvSpPr>
            <a:spLocks noGrp="1"/>
          </p:cNvSpPr>
          <p:nvPr>
            <p:ph type="body" sz="quarter" idx="10"/>
          </p:nvPr>
        </p:nvSpPr>
        <p:spPr>
          <a:xfrm>
            <a:off x="274638" y="1212850"/>
            <a:ext cx="11887200" cy="1754326"/>
          </a:xfrm>
        </p:spPr>
        <p:txBody>
          <a:bodyPr/>
          <a:lstStyle/>
          <a:p>
            <a:r>
              <a:rPr lang="en-NZ" noProof="0" dirty="0" err="1"/>
              <a:t>Xunit</a:t>
            </a:r>
            <a:r>
              <a:rPr lang="en-NZ" noProof="0" dirty="0"/>
              <a:t> 2.1.0 or above</a:t>
            </a:r>
          </a:p>
          <a:p>
            <a:r>
              <a:rPr lang="en-NZ" noProof="0" dirty="0" err="1"/>
              <a:t>FsCheck.Xunit</a:t>
            </a:r>
            <a:r>
              <a:rPr lang="en-NZ" dirty="0"/>
              <a:t> 2.6.0 or above</a:t>
            </a:r>
          </a:p>
          <a:p>
            <a:pPr lvl="1"/>
            <a:r>
              <a:rPr lang="en-NZ" noProof="0" dirty="0" err="1"/>
              <a:t>FsCheck</a:t>
            </a:r>
            <a:r>
              <a:rPr lang="en-NZ" noProof="0" dirty="0"/>
              <a:t> comes from the F# community but works fine with C#</a:t>
            </a:r>
          </a:p>
        </p:txBody>
      </p:sp>
    </p:spTree>
    <p:extLst>
      <p:ext uri="{BB962C8B-B14F-4D97-AF65-F5344CB8AC3E}">
        <p14:creationId xmlns:p14="http://schemas.microsoft.com/office/powerpoint/2010/main" val="194058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How </a:t>
            </a:r>
            <a:r>
              <a:rPr lang="en-NZ" noProof="0" dirty="0" err="1"/>
              <a:t>FsCheck</a:t>
            </a:r>
            <a:r>
              <a:rPr lang="en-NZ" noProof="0" dirty="0"/>
              <a:t> works</a:t>
            </a:r>
          </a:p>
        </p:txBody>
      </p:sp>
      <p:sp>
        <p:nvSpPr>
          <p:cNvPr id="6" name="Text Placeholder 5"/>
          <p:cNvSpPr>
            <a:spLocks noGrp="1"/>
          </p:cNvSpPr>
          <p:nvPr>
            <p:ph type="body" sz="quarter" idx="10"/>
          </p:nvPr>
        </p:nvSpPr>
        <p:spPr>
          <a:xfrm>
            <a:off x="274638" y="1212850"/>
            <a:ext cx="11887200" cy="1415772"/>
          </a:xfrm>
        </p:spPr>
        <p:txBody>
          <a:bodyPr/>
          <a:lstStyle/>
          <a:p>
            <a:r>
              <a:rPr lang="en-NZ" noProof="0" dirty="0"/>
              <a:t>Generate test cases</a:t>
            </a:r>
          </a:p>
          <a:p>
            <a:r>
              <a:rPr lang="en-NZ" dirty="0"/>
              <a:t>Shrink failures down to minimal </a:t>
            </a:r>
            <a:r>
              <a:rPr lang="en-NZ" dirty="0" err="1"/>
              <a:t>repros</a:t>
            </a:r>
            <a:endParaRPr lang="en-NZ" noProof="0" dirty="0"/>
          </a:p>
        </p:txBody>
      </p:sp>
    </p:spTree>
    <p:extLst>
      <p:ext uri="{BB962C8B-B14F-4D97-AF65-F5344CB8AC3E}">
        <p14:creationId xmlns:p14="http://schemas.microsoft.com/office/powerpoint/2010/main" val="51766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How </a:t>
            </a:r>
            <a:r>
              <a:rPr lang="en-NZ" noProof="0" dirty="0" err="1"/>
              <a:t>FsCheck</a:t>
            </a:r>
            <a:r>
              <a:rPr lang="en-NZ" noProof="0" dirty="0"/>
              <a:t> works</a:t>
            </a:r>
          </a:p>
        </p:txBody>
      </p:sp>
      <p:sp>
        <p:nvSpPr>
          <p:cNvPr id="6" name="Text Placeholder 5"/>
          <p:cNvSpPr>
            <a:spLocks noGrp="1"/>
          </p:cNvSpPr>
          <p:nvPr>
            <p:ph type="body" sz="quarter" idx="10"/>
          </p:nvPr>
        </p:nvSpPr>
        <p:spPr>
          <a:xfrm>
            <a:off x="274638" y="1212850"/>
            <a:ext cx="11887200" cy="3447098"/>
          </a:xfrm>
        </p:spPr>
        <p:txBody>
          <a:bodyPr/>
          <a:lstStyle/>
          <a:p>
            <a:r>
              <a:rPr lang="en-NZ" dirty="0"/>
              <a:t>Extensible, </a:t>
            </a:r>
            <a:r>
              <a:rPr lang="en-NZ" dirty="0" err="1"/>
              <a:t>composable</a:t>
            </a:r>
            <a:r>
              <a:rPr lang="en-NZ" dirty="0"/>
              <a:t> test case framework</a:t>
            </a:r>
          </a:p>
          <a:p>
            <a:pPr lvl="1"/>
            <a:r>
              <a:rPr lang="en-NZ" dirty="0"/>
              <a:t>Implementations provided for common types, e.g. numeric types, strings, arrays, etc.</a:t>
            </a:r>
          </a:p>
          <a:p>
            <a:pPr lvl="1"/>
            <a:r>
              <a:rPr lang="en-NZ" dirty="0"/>
              <a:t>Inferred for ‘record types’</a:t>
            </a:r>
          </a:p>
          <a:p>
            <a:r>
              <a:rPr lang="en-NZ" dirty="0"/>
              <a:t>Generator: Gen&lt;T&gt;</a:t>
            </a:r>
          </a:p>
          <a:p>
            <a:pPr lvl="1"/>
            <a:r>
              <a:rPr lang="en-NZ" dirty="0"/>
              <a:t>Called by </a:t>
            </a:r>
            <a:r>
              <a:rPr lang="en-NZ" dirty="0" err="1"/>
              <a:t>FsCheck</a:t>
            </a:r>
            <a:r>
              <a:rPr lang="en-NZ" dirty="0"/>
              <a:t> to generate test cases</a:t>
            </a:r>
          </a:p>
          <a:p>
            <a:r>
              <a:rPr lang="en-NZ" noProof="0" dirty="0" err="1"/>
              <a:t>Shrinker</a:t>
            </a:r>
            <a:r>
              <a:rPr lang="en-NZ" dirty="0"/>
              <a:t>: T </a:t>
            </a:r>
            <a:r>
              <a:rPr lang="en-NZ" dirty="0">
                <a:sym typeface="Symbol" panose="05050102010706020507" pitchFamily="18" charset="2"/>
              </a:rPr>
              <a:t></a:t>
            </a:r>
            <a:r>
              <a:rPr lang="en-NZ" dirty="0"/>
              <a:t> </a:t>
            </a:r>
            <a:r>
              <a:rPr lang="en-NZ" dirty="0" err="1"/>
              <a:t>IEnumerable</a:t>
            </a:r>
            <a:r>
              <a:rPr lang="en-NZ" dirty="0"/>
              <a:t>&lt;T&gt;</a:t>
            </a:r>
          </a:p>
          <a:p>
            <a:pPr lvl="1"/>
            <a:r>
              <a:rPr lang="en-NZ" noProof="0" dirty="0"/>
              <a:t>Called by </a:t>
            </a:r>
            <a:r>
              <a:rPr lang="en-NZ" noProof="0" dirty="0" err="1"/>
              <a:t>FsCheck</a:t>
            </a:r>
            <a:r>
              <a:rPr lang="en-NZ" noProof="0" dirty="0"/>
              <a:t> when it has found a failure and is looking for smaller failure values</a:t>
            </a:r>
          </a:p>
        </p:txBody>
      </p:sp>
    </p:spTree>
    <p:extLst>
      <p:ext uri="{BB962C8B-B14F-4D97-AF65-F5344CB8AC3E}">
        <p14:creationId xmlns:p14="http://schemas.microsoft.com/office/powerpoint/2010/main" val="25465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dirty="0"/>
              <a:t>Thinking of properties</a:t>
            </a:r>
            <a:endParaRPr lang="en-NZ" noProof="0" dirty="0"/>
          </a:p>
        </p:txBody>
      </p:sp>
      <p:sp>
        <p:nvSpPr>
          <p:cNvPr id="6" name="Text Placeholder 5"/>
          <p:cNvSpPr>
            <a:spLocks noGrp="1"/>
          </p:cNvSpPr>
          <p:nvPr>
            <p:ph type="body" sz="quarter" idx="10"/>
          </p:nvPr>
        </p:nvSpPr>
        <p:spPr>
          <a:xfrm>
            <a:off x="274638" y="1212850"/>
            <a:ext cx="11887200" cy="5139869"/>
          </a:xfrm>
        </p:spPr>
        <p:txBody>
          <a:bodyPr/>
          <a:lstStyle/>
          <a:p>
            <a:r>
              <a:rPr lang="en-NZ" noProof="0" dirty="0"/>
              <a:t>Class and method contracts</a:t>
            </a:r>
          </a:p>
          <a:p>
            <a:pPr lvl="1"/>
            <a:r>
              <a:rPr lang="en-NZ" noProof="0" dirty="0"/>
              <a:t>Invariants</a:t>
            </a:r>
          </a:p>
          <a:p>
            <a:pPr lvl="1"/>
            <a:r>
              <a:rPr lang="en-NZ" dirty="0"/>
              <a:t>Postconditions</a:t>
            </a:r>
          </a:p>
          <a:p>
            <a:r>
              <a:rPr lang="en-NZ" noProof="0" dirty="0"/>
              <a:t>Domain logic</a:t>
            </a:r>
          </a:p>
          <a:p>
            <a:pPr lvl="1"/>
            <a:r>
              <a:rPr lang="en-NZ" noProof="0" dirty="0"/>
              <a:t>Expected ranges</a:t>
            </a:r>
          </a:p>
          <a:p>
            <a:pPr lvl="1"/>
            <a:r>
              <a:rPr lang="en-NZ" noProof="0" dirty="0"/>
              <a:t>Things you should never see in a result</a:t>
            </a:r>
          </a:p>
          <a:p>
            <a:pPr lvl="1"/>
            <a:r>
              <a:rPr lang="en-NZ" noProof="0" dirty="0"/>
              <a:t>Relationships between inputs and outputs</a:t>
            </a:r>
          </a:p>
          <a:p>
            <a:pPr lvl="1"/>
            <a:r>
              <a:rPr lang="en-NZ" dirty="0"/>
              <a:t>Collection memberships</a:t>
            </a:r>
          </a:p>
          <a:p>
            <a:pPr lvl="1"/>
            <a:r>
              <a:rPr lang="en-NZ" noProof="0" dirty="0"/>
              <a:t>Equalities and inequalities</a:t>
            </a:r>
          </a:p>
          <a:p>
            <a:r>
              <a:rPr lang="en-NZ" noProof="0" dirty="0"/>
              <a:t>Consider negative as well as positive scenarios</a:t>
            </a:r>
          </a:p>
          <a:p>
            <a:r>
              <a:rPr lang="en-NZ" noProof="0" dirty="0"/>
              <a:t>Don’t repeat implementations!</a:t>
            </a:r>
          </a:p>
        </p:txBody>
      </p:sp>
    </p:spTree>
    <p:extLst>
      <p:ext uri="{BB962C8B-B14F-4D97-AF65-F5344CB8AC3E}">
        <p14:creationId xmlns:p14="http://schemas.microsoft.com/office/powerpoint/2010/main" val="220259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14" y="472926"/>
            <a:ext cx="11672947" cy="2119277"/>
          </a:xfrm>
        </p:spPr>
        <p:txBody>
          <a:bodyPr/>
          <a:lstStyle/>
          <a:p>
            <a:r>
              <a:rPr lang="en-NZ" noProof="0" dirty="0"/>
              <a:t>Property Based Testing with</a:t>
            </a:r>
            <a:br>
              <a:rPr lang="en-NZ" noProof="0" dirty="0"/>
            </a:br>
            <a:r>
              <a:rPr lang="en-NZ" noProof="0" dirty="0" err="1"/>
              <a:t>Xunit</a:t>
            </a:r>
            <a:r>
              <a:rPr lang="en-NZ" noProof="0" dirty="0"/>
              <a:t> and </a:t>
            </a:r>
            <a:r>
              <a:rPr lang="en-NZ" noProof="0" dirty="0" err="1"/>
              <a:t>FsCheck</a:t>
            </a:r>
            <a:endParaRPr lang="en-NZ" noProof="0" dirty="0"/>
          </a:p>
        </p:txBody>
      </p:sp>
      <p:sp>
        <p:nvSpPr>
          <p:cNvPr id="3" name="Text Placeholder 2"/>
          <p:cNvSpPr>
            <a:spLocks noGrp="1"/>
          </p:cNvSpPr>
          <p:nvPr>
            <p:ph type="body" sz="quarter" idx="12"/>
          </p:nvPr>
        </p:nvSpPr>
        <p:spPr/>
        <p:txBody>
          <a:bodyPr/>
          <a:lstStyle/>
          <a:p>
            <a:r>
              <a:rPr lang="en-NZ" noProof="0" dirty="0"/>
              <a:t>Ivan Towlson</a:t>
            </a:r>
          </a:p>
        </p:txBody>
      </p:sp>
      <p:sp>
        <p:nvSpPr>
          <p:cNvPr id="4" name="Text Placeholder 3"/>
          <p:cNvSpPr>
            <a:spLocks noGrp="1"/>
          </p:cNvSpPr>
          <p:nvPr>
            <p:ph type="body" sz="quarter" idx="13"/>
          </p:nvPr>
        </p:nvSpPr>
        <p:spPr/>
        <p:txBody>
          <a:bodyPr/>
          <a:lstStyle/>
          <a:p>
            <a:endParaRPr lang="en-NZ" dirty="0"/>
          </a:p>
        </p:txBody>
      </p:sp>
    </p:spTree>
    <p:extLst>
      <p:ext uri="{BB962C8B-B14F-4D97-AF65-F5344CB8AC3E}">
        <p14:creationId xmlns:p14="http://schemas.microsoft.com/office/powerpoint/2010/main" val="183008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Pattern: Inverse operation</a:t>
            </a:r>
          </a:p>
        </p:txBody>
      </p:sp>
      <p:sp>
        <p:nvSpPr>
          <p:cNvPr id="6" name="Text Placeholder 5"/>
          <p:cNvSpPr>
            <a:spLocks noGrp="1"/>
          </p:cNvSpPr>
          <p:nvPr>
            <p:ph type="body" sz="quarter" idx="10"/>
          </p:nvPr>
        </p:nvSpPr>
        <p:spPr>
          <a:xfrm>
            <a:off x="274638" y="1212850"/>
            <a:ext cx="11887200" cy="4308872"/>
          </a:xfrm>
        </p:spPr>
        <p:txBody>
          <a:bodyPr/>
          <a:lstStyle/>
          <a:p>
            <a:r>
              <a:rPr lang="en-NZ" noProof="0" dirty="0"/>
              <a:t>There is another operation that is the inverse of the one you want to test. Test for the property “performing the </a:t>
            </a:r>
            <a:r>
              <a:rPr lang="en-NZ" noProof="0" dirty="0" err="1"/>
              <a:t>testee</a:t>
            </a:r>
            <a:r>
              <a:rPr lang="en-NZ" noProof="0" dirty="0"/>
              <a:t> operation then its inverse gets back to the original.”</a:t>
            </a:r>
          </a:p>
          <a:p>
            <a:endParaRPr lang="en-NZ" noProof="0" dirty="0"/>
          </a:p>
          <a:p>
            <a:r>
              <a:rPr lang="en-NZ" noProof="0" dirty="0"/>
              <a:t>Example: testing an encryption algorithm by decrypting the encrypted text</a:t>
            </a:r>
          </a:p>
        </p:txBody>
      </p:sp>
    </p:spTree>
    <p:extLst>
      <p:ext uri="{BB962C8B-B14F-4D97-AF65-F5344CB8AC3E}">
        <p14:creationId xmlns:p14="http://schemas.microsoft.com/office/powerpoint/2010/main" val="178084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Pattern: Reference implementation</a:t>
            </a:r>
          </a:p>
        </p:txBody>
      </p:sp>
      <p:sp>
        <p:nvSpPr>
          <p:cNvPr id="6" name="Text Placeholder 5"/>
          <p:cNvSpPr>
            <a:spLocks noGrp="1"/>
          </p:cNvSpPr>
          <p:nvPr>
            <p:ph type="body" sz="quarter" idx="10"/>
          </p:nvPr>
        </p:nvSpPr>
        <p:spPr>
          <a:xfrm>
            <a:off x="274638" y="1212850"/>
            <a:ext cx="11887200" cy="4308872"/>
          </a:xfrm>
        </p:spPr>
        <p:txBody>
          <a:bodyPr/>
          <a:lstStyle/>
          <a:p>
            <a:r>
              <a:rPr lang="en-NZ" noProof="0" dirty="0"/>
              <a:t>You have a design that is ‘so simple is obviously has no deficiencies,’ but it’s not suitable for production (e.g. too slow). Test for the property “agrees with the reference implementation.”</a:t>
            </a:r>
          </a:p>
          <a:p>
            <a:endParaRPr lang="en-NZ" noProof="0" dirty="0"/>
          </a:p>
          <a:p>
            <a:r>
              <a:rPr lang="en-NZ" noProof="0" dirty="0"/>
              <a:t>Example: testing a sophisticated sorting algorithm against e.g. insertion sort</a:t>
            </a:r>
          </a:p>
        </p:txBody>
      </p:sp>
    </p:spTree>
    <p:extLst>
      <p:ext uri="{BB962C8B-B14F-4D97-AF65-F5344CB8AC3E}">
        <p14:creationId xmlns:p14="http://schemas.microsoft.com/office/powerpoint/2010/main" val="172087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Pattern: Relationship of results</a:t>
            </a:r>
          </a:p>
        </p:txBody>
      </p:sp>
      <p:sp>
        <p:nvSpPr>
          <p:cNvPr id="6" name="Text Placeholder 5"/>
          <p:cNvSpPr>
            <a:spLocks noGrp="1"/>
          </p:cNvSpPr>
          <p:nvPr>
            <p:ph type="body" sz="quarter" idx="10"/>
          </p:nvPr>
        </p:nvSpPr>
        <p:spPr>
          <a:xfrm>
            <a:off x="274638" y="1212850"/>
            <a:ext cx="11887200" cy="3754874"/>
          </a:xfrm>
        </p:spPr>
        <p:txBody>
          <a:bodyPr/>
          <a:lstStyle/>
          <a:p>
            <a:r>
              <a:rPr lang="en-NZ" noProof="0" dirty="0"/>
              <a:t>You expect result values to have a relationship such as ordering. Test for the relationship property.</a:t>
            </a:r>
          </a:p>
          <a:p>
            <a:endParaRPr lang="en-NZ" noProof="0" dirty="0"/>
          </a:p>
          <a:p>
            <a:r>
              <a:rPr lang="en-NZ" noProof="0" dirty="0"/>
              <a:t>Example: testing a prioritisation algorithm by ensuring that the resource with the lower priority is prioritised after the resource with the higher priority</a:t>
            </a:r>
          </a:p>
        </p:txBody>
      </p:sp>
    </p:spTree>
    <p:extLst>
      <p:ext uri="{BB962C8B-B14F-4D97-AF65-F5344CB8AC3E}">
        <p14:creationId xmlns:p14="http://schemas.microsoft.com/office/powerpoint/2010/main" val="417621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Pattern: Capture failure as value test</a:t>
            </a:r>
          </a:p>
        </p:txBody>
      </p:sp>
      <p:sp>
        <p:nvSpPr>
          <p:cNvPr id="6" name="Text Placeholder 5"/>
          <p:cNvSpPr>
            <a:spLocks noGrp="1"/>
          </p:cNvSpPr>
          <p:nvPr>
            <p:ph type="body" sz="quarter" idx="10"/>
          </p:nvPr>
        </p:nvSpPr>
        <p:spPr>
          <a:xfrm>
            <a:off x="274638" y="1212850"/>
            <a:ext cx="11887200" cy="4862870"/>
          </a:xfrm>
        </p:spPr>
        <p:txBody>
          <a:bodyPr/>
          <a:lstStyle/>
          <a:p>
            <a:r>
              <a:rPr lang="en-NZ" noProof="0" dirty="0"/>
              <a:t>A property based test has failed – the computer found a value for which you got it wrong. Create a value based test for this value, in case subsequent property based test runs don’t hit it.</a:t>
            </a:r>
          </a:p>
          <a:p>
            <a:endParaRPr lang="en-NZ" noProof="0" dirty="0"/>
          </a:p>
          <a:p>
            <a:r>
              <a:rPr lang="en-NZ" noProof="0" dirty="0"/>
              <a:t>Example: an email address validator incorrectly rejected addresses with two consecutive dots, so add a test for ‘test1..test2@example.com’</a:t>
            </a:r>
          </a:p>
        </p:txBody>
      </p:sp>
    </p:spTree>
    <p:extLst>
      <p:ext uri="{BB962C8B-B14F-4D97-AF65-F5344CB8AC3E}">
        <p14:creationId xmlns:p14="http://schemas.microsoft.com/office/powerpoint/2010/main" val="174428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Thanks!</a:t>
            </a:r>
          </a:p>
        </p:txBody>
      </p:sp>
      <p:sp>
        <p:nvSpPr>
          <p:cNvPr id="6" name="Text Placeholder 5"/>
          <p:cNvSpPr>
            <a:spLocks noGrp="1"/>
          </p:cNvSpPr>
          <p:nvPr>
            <p:ph type="body" sz="quarter" idx="10"/>
          </p:nvPr>
        </p:nvSpPr>
        <p:spPr>
          <a:xfrm>
            <a:off x="274638" y="1212850"/>
            <a:ext cx="11887200" cy="5478423"/>
          </a:xfrm>
        </p:spPr>
        <p:txBody>
          <a:bodyPr/>
          <a:lstStyle/>
          <a:p>
            <a:r>
              <a:rPr lang="en-NZ" noProof="0" dirty="0"/>
              <a:t>Property based tests complement value based tests</a:t>
            </a:r>
          </a:p>
          <a:p>
            <a:r>
              <a:rPr lang="en-NZ" dirty="0"/>
              <a:t>The computer can find cases you never thought of</a:t>
            </a:r>
            <a:endParaRPr lang="en-NZ" noProof="0" dirty="0"/>
          </a:p>
          <a:p>
            <a:r>
              <a:rPr lang="en-NZ" dirty="0"/>
              <a:t>You need to think in different ways</a:t>
            </a:r>
          </a:p>
          <a:p>
            <a:r>
              <a:rPr lang="en-NZ" noProof="0" dirty="0"/>
              <a:t>But you still need to think</a:t>
            </a:r>
          </a:p>
          <a:p>
            <a:endParaRPr lang="en-NZ" dirty="0"/>
          </a:p>
          <a:p>
            <a:r>
              <a:rPr lang="en-NZ" noProof="0" dirty="0"/>
              <a:t>itowlson@microsoft.com | ivan@hestia.cc</a:t>
            </a:r>
          </a:p>
          <a:p>
            <a:r>
              <a:rPr lang="en-NZ" dirty="0"/>
              <a:t>hestia.typepad.com/flatlander | @</a:t>
            </a:r>
            <a:r>
              <a:rPr lang="en-NZ" dirty="0" err="1"/>
              <a:t>ppog_penguin</a:t>
            </a:r>
            <a:endParaRPr lang="en-NZ" dirty="0"/>
          </a:p>
          <a:p>
            <a:r>
              <a:rPr lang="en-NZ" noProof="0" dirty="0"/>
              <a:t>github.com/</a:t>
            </a:r>
            <a:r>
              <a:rPr lang="en-NZ" noProof="0" dirty="0" err="1"/>
              <a:t>itowlson</a:t>
            </a:r>
            <a:r>
              <a:rPr lang="en-NZ" noProof="0" dirty="0"/>
              <a:t>/property-based-testing</a:t>
            </a:r>
          </a:p>
        </p:txBody>
      </p:sp>
    </p:spTree>
    <p:extLst>
      <p:ext uri="{BB962C8B-B14F-4D97-AF65-F5344CB8AC3E}">
        <p14:creationId xmlns:p14="http://schemas.microsoft.com/office/powerpoint/2010/main" val="245077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 Placeholder 5"/>
          <p:cNvSpPr txBox="1">
            <a:spLocks/>
          </p:cNvSpPr>
          <p:nvPr/>
        </p:nvSpPr>
        <p:spPr>
          <a:xfrm>
            <a:off x="5186156" y="4001318"/>
            <a:ext cx="6858000" cy="1514261"/>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0"/>
              </a:spcBef>
            </a:pPr>
            <a:r>
              <a:rPr lang="en-US" sz="2400" dirty="0">
                <a:gradFill>
                  <a:gsLst>
                    <a:gs pos="24779">
                      <a:srgbClr val="292929"/>
                    </a:gs>
                    <a:gs pos="52000">
                      <a:srgbClr val="292929"/>
                    </a:gs>
                  </a:gsLst>
                  <a:lin ang="5400000" scaled="1"/>
                </a:gradFill>
              </a:rPr>
              <a:t>From your PC or Tablet visit My Ignite at </a:t>
            </a:r>
            <a:r>
              <a:rPr lang="en-US" sz="2400" dirty="0">
                <a:gradFill>
                  <a:gsLst>
                    <a:gs pos="24779">
                      <a:srgbClr val="292929"/>
                    </a:gs>
                    <a:gs pos="52000">
                      <a:srgbClr val="292929"/>
                    </a:gs>
                  </a:gsLst>
                  <a:lin ang="5400000" scaled="1"/>
                </a:gradFill>
                <a:hlinkClick r:id="rId3"/>
              </a:rPr>
              <a:t>http://msignite.nz/my-ignite</a:t>
            </a:r>
            <a:r>
              <a:rPr lang="en-US" sz="2400" dirty="0">
                <a:gradFill>
                  <a:gsLst>
                    <a:gs pos="24779">
                      <a:srgbClr val="292929"/>
                    </a:gs>
                    <a:gs pos="52000">
                      <a:srgbClr val="292929"/>
                    </a:gs>
                  </a:gsLst>
                  <a:lin ang="5400000" scaled="1"/>
                </a:gradFill>
              </a:rPr>
              <a:t> </a:t>
            </a:r>
          </a:p>
          <a:p>
            <a:pPr defTabSz="932742">
              <a:spcBef>
                <a:spcPct val="0"/>
              </a:spcBef>
            </a:pPr>
            <a:endParaRPr lang="en-US" sz="2400" dirty="0">
              <a:gradFill>
                <a:gsLst>
                  <a:gs pos="24779">
                    <a:srgbClr val="292929"/>
                  </a:gs>
                  <a:gs pos="52000">
                    <a:srgbClr val="292929"/>
                  </a:gs>
                </a:gsLst>
                <a:lin ang="5400000" scaled="1"/>
              </a:gradFill>
            </a:endParaRPr>
          </a:p>
          <a:p>
            <a:pPr defTabSz="932742">
              <a:spcBef>
                <a:spcPct val="0"/>
              </a:spcBef>
            </a:pPr>
            <a:endParaRPr lang="en-US" sz="2400" dirty="0">
              <a:gradFill>
                <a:gsLst>
                  <a:gs pos="24779">
                    <a:srgbClr val="292929"/>
                  </a:gs>
                  <a:gs pos="52000">
                    <a:srgbClr val="292929"/>
                  </a:gs>
                </a:gsLst>
                <a:lin ang="5400000" scaled="1"/>
              </a:gradFill>
              <a:latin typeface="+mn-lt"/>
            </a:endParaRPr>
          </a:p>
        </p:txBody>
      </p:sp>
      <p:sp>
        <p:nvSpPr>
          <p:cNvPr id="11" name="Title 1"/>
          <p:cNvSpPr txBox="1">
            <a:spLocks/>
          </p:cNvSpPr>
          <p:nvPr/>
        </p:nvSpPr>
        <p:spPr>
          <a:xfrm>
            <a:off x="5066109" y="295274"/>
            <a:ext cx="7098094" cy="915989"/>
          </a:xfrm>
          <a:prstGeom prst="rect">
            <a:avLst/>
          </a:prstGeom>
        </p:spPr>
        <p:txBody>
          <a:bodyPr lIns="182880" tIns="146304" rIns="182880" bIns="146304"/>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dirty="0">
                <a:gradFill>
                  <a:gsLst>
                    <a:gs pos="24779">
                      <a:srgbClr val="292929"/>
                    </a:gs>
                    <a:gs pos="52000">
                      <a:srgbClr val="292929"/>
                    </a:gs>
                  </a:gsLst>
                  <a:lin ang="5400000" scaled="1"/>
                </a:gradFill>
              </a:rPr>
              <a:t>Please evaluate this session for the chance to instantly win great prizes like Surface Pro 4 and the brand new Xbox One S!</a:t>
            </a:r>
          </a:p>
          <a:p>
            <a:pPr>
              <a:lnSpc>
                <a:spcPct val="80000"/>
              </a:lnSpc>
            </a:pPr>
            <a:endParaRPr sz="4000" dirty="0">
              <a:gradFill>
                <a:gsLst>
                  <a:gs pos="24779">
                    <a:srgbClr val="292929"/>
                  </a:gs>
                  <a:gs pos="52000">
                    <a:srgbClr val="292929"/>
                  </a:gs>
                </a:gsLst>
                <a:lin ang="5400000" scaled="1"/>
              </a:gradFill>
            </a:endParaRPr>
          </a:p>
          <a:p>
            <a:pPr>
              <a:lnSpc>
                <a:spcPct val="80000"/>
              </a:lnSpc>
            </a:pPr>
            <a:r>
              <a:rPr lang="en-US" sz="3200" dirty="0">
                <a:gradFill>
                  <a:gsLst>
                    <a:gs pos="24779">
                      <a:srgbClr val="292929"/>
                    </a:gs>
                    <a:gs pos="52000">
                      <a:srgbClr val="292929"/>
                    </a:gs>
                  </a:gsLst>
                  <a:lin ang="5400000" scaled="1"/>
                </a:gradFill>
              </a:rPr>
              <a:t>Your feedback is important to us!</a:t>
            </a:r>
            <a:endParaRPr sz="3600" dirty="0">
              <a:gradFill>
                <a:gsLst>
                  <a:gs pos="24779">
                    <a:srgbClr val="292929"/>
                  </a:gs>
                  <a:gs pos="52000">
                    <a:srgbClr val="292929"/>
                  </a:gs>
                </a:gsLst>
                <a:lin ang="5400000" scaled="1"/>
              </a:gradFill>
            </a:endParaRPr>
          </a:p>
        </p:txBody>
      </p:sp>
      <p:pic>
        <p:nvPicPr>
          <p:cNvPr id="14" name="Picture 13"/>
          <p:cNvPicPr>
            <a:picLocks noChangeAspect="1"/>
          </p:cNvPicPr>
          <p:nvPr/>
        </p:nvPicPr>
        <p:blipFill>
          <a:blip r:embed="rId4"/>
          <a:stretch>
            <a:fillRect/>
          </a:stretch>
        </p:blipFill>
        <p:spPr>
          <a:xfrm>
            <a:off x="0" y="1002"/>
            <a:ext cx="4925696" cy="6993154"/>
          </a:xfrm>
          <a:prstGeom prst="rect">
            <a:avLst/>
          </a:prstGeom>
        </p:spPr>
      </p:pic>
    </p:spTree>
    <p:extLst>
      <p:ext uri="{BB962C8B-B14F-4D97-AF65-F5344CB8AC3E}">
        <p14:creationId xmlns:p14="http://schemas.microsoft.com/office/powerpoint/2010/main" val="14493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n-NZ" noProof="0" dirty="0"/>
          </a:p>
        </p:txBody>
      </p:sp>
      <p:sp>
        <p:nvSpPr>
          <p:cNvPr id="6" name="Text Placeholder 5"/>
          <p:cNvSpPr>
            <a:spLocks noGrp="1"/>
          </p:cNvSpPr>
          <p:nvPr>
            <p:ph type="body" sz="quarter" idx="10"/>
          </p:nvPr>
        </p:nvSpPr>
        <p:spPr>
          <a:xfrm>
            <a:off x="274638" y="1212850"/>
            <a:ext cx="11887200" cy="3631763"/>
          </a:xfrm>
        </p:spPr>
        <p:txBody>
          <a:bodyPr/>
          <a:lstStyle/>
          <a:p>
            <a:r>
              <a:rPr lang="en-NZ" noProof="0" dirty="0"/>
              <a:t>“</a:t>
            </a:r>
            <a:r>
              <a:rPr lang="en-NZ" noProof="0" dirty="0"/>
              <a:t>There are two ways of constructing a software design. One way is to make it so simple that there are obviously no deficiencies, and the other way is to make it so complicated that there are no obvious deficiencies. The first method is far more difficult.</a:t>
            </a:r>
            <a:r>
              <a:rPr lang="en-NZ" noProof="0" dirty="0"/>
              <a:t>”</a:t>
            </a:r>
          </a:p>
          <a:p>
            <a:pPr algn="r"/>
            <a:r>
              <a:rPr lang="en-NZ" noProof="0" dirty="0"/>
              <a:t>Tony Hoare</a:t>
            </a: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n-NZ" noProof="0" dirty="0"/>
          </a:p>
        </p:txBody>
      </p:sp>
      <p:sp>
        <p:nvSpPr>
          <p:cNvPr id="6" name="Text Placeholder 5"/>
          <p:cNvSpPr>
            <a:spLocks noGrp="1"/>
          </p:cNvSpPr>
          <p:nvPr>
            <p:ph type="body" sz="quarter" idx="10"/>
          </p:nvPr>
        </p:nvSpPr>
        <p:spPr>
          <a:xfrm>
            <a:off x="274638" y="1212850"/>
            <a:ext cx="11887200" cy="3323987"/>
          </a:xfrm>
        </p:spPr>
        <p:txBody>
          <a:bodyPr/>
          <a:lstStyle/>
          <a:p>
            <a:r>
              <a:rPr lang="en-NZ" noProof="0" dirty="0"/>
              <a:t>Problem: non-obvious deficiencies</a:t>
            </a:r>
          </a:p>
          <a:p>
            <a:r>
              <a:rPr lang="en-NZ" noProof="0" dirty="0"/>
              <a:t>Solution: </a:t>
            </a:r>
            <a:r>
              <a:rPr lang="en-NZ" i="1" noProof="0" dirty="0"/>
              <a:t>make</a:t>
            </a:r>
            <a:r>
              <a:rPr lang="en-NZ" noProof="0" dirty="0"/>
              <a:t> them obvious</a:t>
            </a:r>
          </a:p>
          <a:p>
            <a:r>
              <a:rPr lang="en-NZ" noProof="0" dirty="0"/>
              <a:t>Problem: we don’t know what will make them obvious because they’re… not obvious</a:t>
            </a:r>
          </a:p>
          <a:p>
            <a:r>
              <a:rPr lang="en-NZ" noProof="0" dirty="0"/>
              <a:t>Solution: </a:t>
            </a:r>
            <a:r>
              <a:rPr lang="en-NZ" noProof="0" dirty="0" err="1"/>
              <a:t>ur</a:t>
            </a:r>
            <a:r>
              <a:rPr lang="en-NZ" noProof="0" dirty="0"/>
              <a:t> not helping</a:t>
            </a:r>
          </a:p>
        </p:txBody>
      </p:sp>
    </p:spTree>
    <p:extLst>
      <p:ext uri="{BB962C8B-B14F-4D97-AF65-F5344CB8AC3E}">
        <p14:creationId xmlns:p14="http://schemas.microsoft.com/office/powerpoint/2010/main" val="190783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Value based unit testing</a:t>
            </a:r>
          </a:p>
        </p:txBody>
      </p:sp>
      <p:sp>
        <p:nvSpPr>
          <p:cNvPr id="6" name="Text Placeholder 5"/>
          <p:cNvSpPr>
            <a:spLocks noGrp="1"/>
          </p:cNvSpPr>
          <p:nvPr>
            <p:ph type="body" sz="quarter" idx="10"/>
          </p:nvPr>
        </p:nvSpPr>
        <p:spPr>
          <a:xfrm>
            <a:off x="274638" y="1212850"/>
            <a:ext cx="11887200" cy="1292662"/>
          </a:xfrm>
        </p:spPr>
        <p:txBody>
          <a:bodyPr/>
          <a:lstStyle/>
          <a:p>
            <a:r>
              <a:rPr lang="en-NZ" noProof="0" dirty="0"/>
              <a:t>Pass known values to our code and make sure they produce the expected results</a:t>
            </a:r>
          </a:p>
        </p:txBody>
      </p:sp>
    </p:spTree>
    <p:extLst>
      <p:ext uri="{BB962C8B-B14F-4D97-AF65-F5344CB8AC3E}">
        <p14:creationId xmlns:p14="http://schemas.microsoft.com/office/powerpoint/2010/main" val="293970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Value based unit testing</a:t>
            </a:r>
          </a:p>
        </p:txBody>
      </p:sp>
      <p:sp>
        <p:nvSpPr>
          <p:cNvPr id="6" name="Text Placeholder 5"/>
          <p:cNvSpPr>
            <a:spLocks noGrp="1"/>
          </p:cNvSpPr>
          <p:nvPr>
            <p:ph type="body" sz="quarter" idx="10"/>
          </p:nvPr>
        </p:nvSpPr>
        <p:spPr>
          <a:xfrm>
            <a:off x="274638" y="1212850"/>
            <a:ext cx="11887200" cy="2468368"/>
          </a:xfrm>
        </p:spPr>
        <p:txBody>
          <a:bodyPr/>
          <a:lstStyle/>
          <a:p>
            <a:r>
              <a:rPr lang="en-NZ" sz="2800" noProof="0" dirty="0">
                <a:solidFill>
                  <a:schemeClr val="tx1">
                    <a:lumMod val="50000"/>
                  </a:schemeClr>
                </a:solidFill>
                <a:latin typeface="Consolas" panose="020B0609020204030204" pitchFamily="49" charset="0"/>
              </a:rPr>
              <a:t>[Fact]</a:t>
            </a:r>
          </a:p>
          <a:p>
            <a:r>
              <a:rPr lang="en-NZ" sz="2800" noProof="0" dirty="0">
                <a:solidFill>
                  <a:schemeClr val="tx1">
                    <a:lumMod val="50000"/>
                  </a:schemeClr>
                </a:solidFill>
                <a:latin typeface="Consolas" panose="020B0609020204030204" pitchFamily="49" charset="0"/>
              </a:rPr>
              <a:t>public void </a:t>
            </a:r>
            <a:r>
              <a:rPr lang="en-NZ" sz="2800" noProof="0" dirty="0" err="1">
                <a:solidFill>
                  <a:schemeClr val="tx1">
                    <a:lumMod val="50000"/>
                  </a:schemeClr>
                </a:solidFill>
                <a:latin typeface="Consolas" panose="020B0609020204030204" pitchFamily="49" charset="0"/>
              </a:rPr>
              <a:t>SquareNumberIsSquare</a:t>
            </a:r>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a:t>
            </a:r>
          </a:p>
          <a:p>
            <a:r>
              <a:rPr lang="en-NZ" sz="2800" noProof="0" dirty="0">
                <a:solidFill>
                  <a:schemeClr val="tx1">
                    <a:lumMod val="50000"/>
                  </a:schemeClr>
                </a:solidFill>
                <a:latin typeface="Consolas" panose="020B0609020204030204" pitchFamily="49" charset="0"/>
              </a:rPr>
              <a:t>  </a:t>
            </a:r>
            <a:r>
              <a:rPr lang="en-NZ" sz="2800" noProof="0" dirty="0" err="1">
                <a:solidFill>
                  <a:schemeClr val="tx1">
                    <a:lumMod val="50000"/>
                  </a:schemeClr>
                </a:solidFill>
                <a:latin typeface="Consolas" panose="020B0609020204030204" pitchFamily="49" charset="0"/>
              </a:rPr>
              <a:t>Assert.Equal</a:t>
            </a:r>
            <a:r>
              <a:rPr lang="en-NZ" sz="2800" noProof="0" dirty="0">
                <a:solidFill>
                  <a:schemeClr val="tx1">
                    <a:lumMod val="50000"/>
                  </a:schemeClr>
                </a:solidFill>
                <a:latin typeface="Consolas" panose="020B0609020204030204" pitchFamily="49" charset="0"/>
              </a:rPr>
              <a:t>(4, Square(2));</a:t>
            </a:r>
          </a:p>
          <a:p>
            <a:r>
              <a:rPr lang="en-NZ" sz="2800" noProof="0" dirty="0">
                <a:solidFill>
                  <a:schemeClr val="tx1">
                    <a:lumMod val="50000"/>
                  </a:schemeClr>
                </a:solidFill>
                <a:latin typeface="Consolas" panose="020B0609020204030204" pitchFamily="49" charset="0"/>
              </a:rPr>
              <a:t>}</a:t>
            </a:r>
          </a:p>
        </p:txBody>
      </p:sp>
    </p:spTree>
    <p:extLst>
      <p:ext uri="{BB962C8B-B14F-4D97-AF65-F5344CB8AC3E}">
        <p14:creationId xmlns:p14="http://schemas.microsoft.com/office/powerpoint/2010/main" val="260341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Value based unit testing</a:t>
            </a:r>
          </a:p>
        </p:txBody>
      </p:sp>
      <p:sp>
        <p:nvSpPr>
          <p:cNvPr id="6" name="Text Placeholder 5"/>
          <p:cNvSpPr>
            <a:spLocks noGrp="1"/>
          </p:cNvSpPr>
          <p:nvPr>
            <p:ph type="body" sz="quarter" idx="10"/>
          </p:nvPr>
        </p:nvSpPr>
        <p:spPr>
          <a:xfrm>
            <a:off x="274638" y="1212850"/>
            <a:ext cx="11887200" cy="3877985"/>
          </a:xfrm>
        </p:spPr>
        <p:txBody>
          <a:bodyPr/>
          <a:lstStyle/>
          <a:p>
            <a:r>
              <a:rPr lang="en-NZ" noProof="0" dirty="0"/>
              <a:t>How do we know what values to choose?</a:t>
            </a:r>
          </a:p>
          <a:p>
            <a:r>
              <a:rPr lang="en-NZ" noProof="0" dirty="0"/>
              <a:t>How do we know our chosen values cover all possible causes of deficiency?</a:t>
            </a:r>
          </a:p>
          <a:p>
            <a:r>
              <a:rPr lang="en-NZ" noProof="0" dirty="0"/>
              <a:t>How do we know to choose different values as designs and implementations change?</a:t>
            </a:r>
          </a:p>
          <a:p>
            <a:r>
              <a:rPr lang="en-NZ" noProof="0" dirty="0"/>
              <a:t>It’s… not obvious</a:t>
            </a:r>
          </a:p>
        </p:txBody>
      </p:sp>
    </p:spTree>
    <p:extLst>
      <p:ext uri="{BB962C8B-B14F-4D97-AF65-F5344CB8AC3E}">
        <p14:creationId xmlns:p14="http://schemas.microsoft.com/office/powerpoint/2010/main" val="64453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n-NZ" noProof="0" dirty="0"/>
          </a:p>
        </p:txBody>
      </p:sp>
      <p:sp>
        <p:nvSpPr>
          <p:cNvPr id="6" name="Text Placeholder 5"/>
          <p:cNvSpPr>
            <a:spLocks noGrp="1"/>
          </p:cNvSpPr>
          <p:nvPr>
            <p:ph type="body" sz="quarter" idx="10"/>
          </p:nvPr>
        </p:nvSpPr>
        <p:spPr>
          <a:xfrm>
            <a:off x="274638" y="1212850"/>
            <a:ext cx="11887200" cy="738664"/>
          </a:xfrm>
        </p:spPr>
        <p:txBody>
          <a:bodyPr/>
          <a:lstStyle/>
          <a:p>
            <a:r>
              <a:rPr lang="en-NZ" noProof="0" dirty="0"/>
              <a:t>What if we could test </a:t>
            </a:r>
            <a:r>
              <a:rPr lang="en-NZ" i="1" noProof="0" dirty="0"/>
              <a:t>all</a:t>
            </a:r>
            <a:r>
              <a:rPr lang="en-NZ" noProof="0" dirty="0"/>
              <a:t> the values?</a:t>
            </a:r>
          </a:p>
        </p:txBody>
      </p:sp>
    </p:spTree>
    <p:extLst>
      <p:ext uri="{BB962C8B-B14F-4D97-AF65-F5344CB8AC3E}">
        <p14:creationId xmlns:p14="http://schemas.microsoft.com/office/powerpoint/2010/main" val="177986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NZ" noProof="0" dirty="0"/>
              <a:t>Property based unit testing</a:t>
            </a:r>
          </a:p>
        </p:txBody>
      </p:sp>
      <p:sp>
        <p:nvSpPr>
          <p:cNvPr id="6" name="Text Placeholder 5"/>
          <p:cNvSpPr>
            <a:spLocks noGrp="1"/>
          </p:cNvSpPr>
          <p:nvPr>
            <p:ph type="body" sz="quarter" idx="10"/>
          </p:nvPr>
        </p:nvSpPr>
        <p:spPr>
          <a:xfrm>
            <a:off x="274638" y="1212850"/>
            <a:ext cx="11887200" cy="1292662"/>
          </a:xfrm>
        </p:spPr>
        <p:txBody>
          <a:bodyPr/>
          <a:lstStyle/>
          <a:p>
            <a:r>
              <a:rPr lang="en-NZ" noProof="0" dirty="0"/>
              <a:t>Ask the computer to look for values that expose deficiencies</a:t>
            </a:r>
          </a:p>
        </p:txBody>
      </p:sp>
    </p:spTree>
    <p:extLst>
      <p:ext uri="{BB962C8B-B14F-4D97-AF65-F5344CB8AC3E}">
        <p14:creationId xmlns:p14="http://schemas.microsoft.com/office/powerpoint/2010/main" val="261421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Microsoft_Ignite_2016_16x9_Template_draft</Template>
  <TotalTime>0</TotalTime>
  <Words>1721</Words>
  <Application>Microsoft Office PowerPoint</Application>
  <PresentationFormat>Custom</PresentationFormat>
  <Paragraphs>200</Paragraphs>
  <Slides>26</Slides>
  <Notes>24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4" baseType="lpstr">
      <vt:lpstr>Arial</vt:lpstr>
      <vt:lpstr>Consolas</vt:lpstr>
      <vt:lpstr>Segoe UI</vt:lpstr>
      <vt:lpstr>Segoe UI Light</vt:lpstr>
      <vt:lpstr>Symbol</vt:lpstr>
      <vt:lpstr>Wingdings</vt:lpstr>
      <vt:lpstr>5-50002_Ignite_Breakout_Template</vt:lpstr>
      <vt:lpstr>Image</vt:lpstr>
      <vt:lpstr>Microsoft Ignite NZ</vt:lpstr>
      <vt:lpstr>Property Based Testing with Xunit and FsCheck</vt:lpstr>
      <vt:lpstr>PowerPoint Presentation</vt:lpstr>
      <vt:lpstr>PowerPoint Presentation</vt:lpstr>
      <vt:lpstr>Value based unit testing</vt:lpstr>
      <vt:lpstr>Value based unit testing</vt:lpstr>
      <vt:lpstr>Value based unit testing</vt:lpstr>
      <vt:lpstr>PowerPoint Presentation</vt:lpstr>
      <vt:lpstr>Property based unit testing</vt:lpstr>
      <vt:lpstr>Property based unit testing</vt:lpstr>
      <vt:lpstr>Case study: Properties of a Max() method</vt:lpstr>
      <vt:lpstr>Case study: Properties of a Max() method</vt:lpstr>
      <vt:lpstr>Case study: Properties of a Max() method</vt:lpstr>
      <vt:lpstr>Case study: Properties of a Max() method</vt:lpstr>
      <vt:lpstr>Case study: Properties of a Max() method</vt:lpstr>
      <vt:lpstr>Get started</vt:lpstr>
      <vt:lpstr>How FsCheck works</vt:lpstr>
      <vt:lpstr>How FsCheck works</vt:lpstr>
      <vt:lpstr>Thinking of properties</vt:lpstr>
      <vt:lpstr>Pattern: Inverse operation</vt:lpstr>
      <vt:lpstr>Pattern: Reference implementation</vt:lpstr>
      <vt:lpstr>Pattern: Relationship of results</vt:lpstr>
      <vt:lpstr>Pattern: Capture failure as value test</vt:lpstr>
      <vt:lpstr>Thanks!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2016-07-14T12:34:12Z</dcterms:created>
  <dcterms:modified xsi:type="dcterms:W3CDTF">2016-10-17T21:41:52Z</dcterms:modified>
  <cp:category/>
</cp:coreProperties>
</file>